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29LT Riwaya Informal" panose="020B0604020202020204" charset="-78"/>
      <p:regular r:id="rId16"/>
    </p:embeddedFont>
    <p:embeddedFont>
      <p:font typeface="Anaktoria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" panose="020B0503050000020004" pitchFamily="34" charset="0"/>
      <p:regular r:id="rId22"/>
    </p:embeddedFont>
    <p:embeddedFont>
      <p:font typeface="Fira Sans Bold" panose="020B0604020202020204" charset="0"/>
      <p:regular r:id="rId23"/>
    </p:embeddedFont>
    <p:embeddedFont>
      <p:font typeface="Fira Sans Heavy" panose="020B0604020202020204" charset="0"/>
      <p:regular r:id="rId24"/>
    </p:embeddedFont>
    <p:embeddedFont>
      <p:font typeface="Fira Sans Light" panose="020B0403050000020004" pitchFamily="34" charset="0"/>
      <p:regular r:id="rId25"/>
    </p:embeddedFont>
    <p:embeddedFont>
      <p:font typeface="Fira Sans Medium" panose="020B0603050000020004" pitchFamily="34" charset="0"/>
      <p:regular r:id="rId26"/>
    </p:embeddedFont>
    <p:embeddedFont>
      <p:font typeface="Fira Sans Semi-Bold" panose="020B0604020202020204" charset="0"/>
      <p:regular r:id="rId27"/>
    </p:embeddedFont>
    <p:embeddedFont>
      <p:font typeface="Open Sans Bold Italics" panose="020B0604020202020204" charset="0"/>
      <p:regular r:id="rId28"/>
    </p:embeddedFont>
    <p:embeddedFont>
      <p:font typeface="Open Sauce" panose="020B0604020202020204" charset="0"/>
      <p:regular r:id="rId29"/>
    </p:embeddedFont>
    <p:embeddedFont>
      <p:font typeface="Open Sauce Italics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3" d="100"/>
          <a:sy n="53" d="100"/>
        </p:scale>
        <p:origin x="39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398" y="253087"/>
            <a:ext cx="4916630" cy="3040001"/>
          </a:xfrm>
          <a:custGeom>
            <a:avLst/>
            <a:gdLst/>
            <a:ahLst/>
            <a:cxnLst/>
            <a:rect l="l" t="t" r="r" b="b"/>
            <a:pathLst>
              <a:path w="4916630" h="3040001">
                <a:moveTo>
                  <a:pt x="0" y="0"/>
                </a:moveTo>
                <a:lnTo>
                  <a:pt x="4916630" y="0"/>
                </a:lnTo>
                <a:lnTo>
                  <a:pt x="4916630" y="3040000"/>
                </a:lnTo>
                <a:lnTo>
                  <a:pt x="0" y="304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398" y="253087"/>
            <a:ext cx="4916630" cy="3040001"/>
          </a:xfrm>
          <a:custGeom>
            <a:avLst/>
            <a:gdLst/>
            <a:ahLst/>
            <a:cxnLst/>
            <a:rect l="l" t="t" r="r" b="b"/>
            <a:pathLst>
              <a:path w="4916630" h="3040001">
                <a:moveTo>
                  <a:pt x="0" y="0"/>
                </a:moveTo>
                <a:lnTo>
                  <a:pt x="4916630" y="0"/>
                </a:lnTo>
                <a:lnTo>
                  <a:pt x="4916630" y="3040000"/>
                </a:lnTo>
                <a:lnTo>
                  <a:pt x="0" y="304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506201" y="3186667"/>
            <a:ext cx="625741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99" dirty="0">
                <a:solidFill>
                  <a:srgbClr val="5271FF"/>
                </a:solidFill>
                <a:latin typeface="29LT Riwaya Informal"/>
                <a:ea typeface="29LT Riwaya Informal"/>
                <a:cs typeface="29LT Riwaya Informal"/>
                <a:sym typeface="29LT Riwaya Informal"/>
              </a:rPr>
              <a:t>“2025: Eficiencia y Calidad para seguir en Victorias”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6790" y="3859317"/>
            <a:ext cx="14959500" cy="70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199" b="1" i="1" dirty="0">
                <a:solidFill>
                  <a:srgbClr val="123D33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Desarrollo de un sistema de escritorio para la Farmacia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06401" y="4800666"/>
            <a:ext cx="3119890" cy="780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  <a:spcBef>
                <a:spcPct val="0"/>
              </a:spcBef>
            </a:pPr>
            <a:r>
              <a:rPr lang="en-US" sz="4599" dirty="0">
                <a:solidFill>
                  <a:srgbClr val="123D33"/>
                </a:solidFill>
                <a:latin typeface="Anaktoria"/>
                <a:ea typeface="Anaktoria"/>
                <a:cs typeface="Anaktoria"/>
                <a:sym typeface="Anaktoria"/>
              </a:rPr>
              <a:t>“Vida Sana”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95910" y="5148139"/>
            <a:ext cx="3738289" cy="838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Integrantes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62778" y="6333767"/>
            <a:ext cx="5808613" cy="345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</a:pPr>
            <a:r>
              <a:rPr lang="en-US" sz="284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Jasser Josafaph Bermúdez Suazo</a:t>
            </a:r>
          </a:p>
          <a:p>
            <a:pPr algn="ctr">
              <a:lnSpc>
                <a:spcPts val="3924"/>
              </a:lnSpc>
            </a:pPr>
            <a:r>
              <a:rPr lang="en-US" sz="284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 Gabriela Irías Murillo</a:t>
            </a:r>
          </a:p>
          <a:p>
            <a:pPr algn="ctr">
              <a:lnSpc>
                <a:spcPts val="3924"/>
              </a:lnSpc>
            </a:pPr>
            <a:r>
              <a:rPr lang="en-US" sz="284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Eduardo Jesús Gudiel González</a:t>
            </a:r>
          </a:p>
          <a:p>
            <a:pPr algn="ctr">
              <a:lnSpc>
                <a:spcPts val="3924"/>
              </a:lnSpc>
            </a:pPr>
            <a:r>
              <a:rPr lang="en-US" sz="284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Francis Nallely Ayala Calero</a:t>
            </a:r>
          </a:p>
          <a:p>
            <a:pPr algn="ctr">
              <a:lnSpc>
                <a:spcPts val="3924"/>
              </a:lnSpc>
            </a:pPr>
            <a:endParaRPr lang="en-US" sz="2843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4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8596" y="371051"/>
            <a:ext cx="9955204" cy="2520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Universidad Nacional Autónoma de Nicaragua, Managua</a:t>
            </a:r>
          </a:p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Centro Universitario Regional de Chontales</a:t>
            </a:r>
          </a:p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“Cornelio Silva Argüello”         </a:t>
            </a:r>
          </a:p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sz="286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UNAN Managua, CUR Chontales</a:t>
            </a:r>
          </a:p>
          <a:p>
            <a:pPr algn="ctr">
              <a:lnSpc>
                <a:spcPts val="3951"/>
              </a:lnSpc>
              <a:spcBef>
                <a:spcPct val="0"/>
              </a:spcBef>
            </a:pPr>
            <a:endParaRPr lang="en-US" sz="2863" dirty="0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88920" y="9067961"/>
            <a:ext cx="6286896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399" i="1">
                <a:solidFill>
                  <a:srgbClr val="5271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!Universidad del Pueblo y para el Pueblo¡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5403" y="1553454"/>
            <a:ext cx="8389991" cy="8389991"/>
          </a:xfrm>
          <a:custGeom>
            <a:avLst/>
            <a:gdLst/>
            <a:ahLst/>
            <a:cxnLst/>
            <a:rect l="l" t="t" r="r" b="b"/>
            <a:pathLst>
              <a:path w="8389991" h="8389991">
                <a:moveTo>
                  <a:pt x="0" y="0"/>
                </a:moveTo>
                <a:lnTo>
                  <a:pt x="8389990" y="0"/>
                </a:lnTo>
                <a:lnTo>
                  <a:pt x="8389990" y="8389991"/>
                </a:lnTo>
                <a:lnTo>
                  <a:pt x="0" y="8389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506937" y="7024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 dirty="0" err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Estructura</a:t>
            </a:r>
            <a:r>
              <a:rPr lang="en-US" sz="7399" b="1" dirty="0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del </a:t>
            </a:r>
            <a:r>
              <a:rPr lang="en-US" sz="7399" b="1" dirty="0" err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proyecto</a:t>
            </a:r>
            <a:r>
              <a:rPr lang="en-US" sz="7399" b="1" dirty="0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en </a:t>
            </a:r>
            <a:r>
              <a:rPr lang="en-US" sz="7399" b="1" dirty="0" err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Netbeans</a:t>
            </a:r>
            <a:endParaRPr lang="en-US" sz="7399" b="1" dirty="0">
              <a:solidFill>
                <a:srgbClr val="404040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520632" y="2739046"/>
            <a:ext cx="5738668" cy="6519254"/>
          </a:xfrm>
          <a:custGeom>
            <a:avLst/>
            <a:gdLst/>
            <a:ahLst/>
            <a:cxnLst/>
            <a:rect l="l" t="t" r="r" b="b"/>
            <a:pathLst>
              <a:path w="5738668" h="6519254">
                <a:moveTo>
                  <a:pt x="0" y="0"/>
                </a:moveTo>
                <a:lnTo>
                  <a:pt x="5738668" y="0"/>
                </a:lnTo>
                <a:lnTo>
                  <a:pt x="5738668" y="6519254"/>
                </a:lnTo>
                <a:lnTo>
                  <a:pt x="0" y="6519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801" r="-6801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794695" y="8244204"/>
            <a:ext cx="4085268" cy="4720335"/>
            <a:chOff x="0" y="0"/>
            <a:chExt cx="464934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9345" cy="5372100"/>
            </a:xfrm>
            <a:custGeom>
              <a:avLst/>
              <a:gdLst/>
              <a:ahLst/>
              <a:cxnLst/>
              <a:rect l="l" t="t" r="r" b="b"/>
              <a:pathLst>
                <a:path w="4649345" h="5372100">
                  <a:moveTo>
                    <a:pt x="30986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098675" y="5372100"/>
                  </a:lnTo>
                  <a:lnTo>
                    <a:pt x="4649345" y="2686050"/>
                  </a:lnTo>
                  <a:lnTo>
                    <a:pt x="3098675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id="4" name="AutoShape 4"/>
          <p:cNvSpPr/>
          <p:nvPr/>
        </p:nvSpPr>
        <p:spPr>
          <a:xfrm rot="-10800000">
            <a:off x="1284562" y="398933"/>
            <a:ext cx="14891038" cy="1259534"/>
          </a:xfrm>
          <a:prstGeom prst="rect">
            <a:avLst/>
          </a:prstGeom>
          <a:solidFill>
            <a:srgbClr val="D2F4EB"/>
          </a:solidFill>
        </p:spPr>
      </p:sp>
      <p:sp>
        <p:nvSpPr>
          <p:cNvPr id="5" name="Freeform 5"/>
          <p:cNvSpPr/>
          <p:nvPr/>
        </p:nvSpPr>
        <p:spPr>
          <a:xfrm>
            <a:off x="1028700" y="3989343"/>
            <a:ext cx="6193251" cy="4766374"/>
          </a:xfrm>
          <a:custGeom>
            <a:avLst/>
            <a:gdLst/>
            <a:ahLst/>
            <a:cxnLst/>
            <a:rect l="l" t="t" r="r" b="b"/>
            <a:pathLst>
              <a:path w="6193251" h="4766374">
                <a:moveTo>
                  <a:pt x="0" y="0"/>
                </a:moveTo>
                <a:lnTo>
                  <a:pt x="6193251" y="0"/>
                </a:lnTo>
                <a:lnTo>
                  <a:pt x="6193251" y="4766375"/>
                </a:lnTo>
                <a:lnTo>
                  <a:pt x="0" y="4766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62206" y="4215446"/>
            <a:ext cx="5573681" cy="5042854"/>
          </a:xfrm>
          <a:custGeom>
            <a:avLst/>
            <a:gdLst/>
            <a:ahLst/>
            <a:cxnLst/>
            <a:rect l="l" t="t" r="r" b="b"/>
            <a:pathLst>
              <a:path w="5573681" h="5042854">
                <a:moveTo>
                  <a:pt x="0" y="0"/>
                </a:moveTo>
                <a:lnTo>
                  <a:pt x="5573681" y="0"/>
                </a:lnTo>
                <a:lnTo>
                  <a:pt x="5573681" y="5042854"/>
                </a:lnTo>
                <a:lnTo>
                  <a:pt x="0" y="5042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256058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Vista principal del proyecto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77333" y="2496371"/>
            <a:ext cx="3271182" cy="1039163"/>
            <a:chOff x="0" y="0"/>
            <a:chExt cx="4361576" cy="1385551"/>
          </a:xfrm>
        </p:grpSpPr>
        <p:grpSp>
          <p:nvGrpSpPr>
            <p:cNvPr id="9" name="Group 9"/>
            <p:cNvGrpSpPr/>
            <p:nvPr/>
          </p:nvGrpSpPr>
          <p:grpSpPr>
            <a:xfrm rot="-10800000">
              <a:off x="0" y="0"/>
              <a:ext cx="4361576" cy="1385551"/>
              <a:chOff x="0" y="0"/>
              <a:chExt cx="16910833" cy="5372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691083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6910833" h="5372100">
                    <a:moveTo>
                      <a:pt x="15360163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5360163" y="5372100"/>
                    </a:lnTo>
                    <a:lnTo>
                      <a:pt x="16910833" y="2686050"/>
                    </a:lnTo>
                    <a:lnTo>
                      <a:pt x="15360163" y="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959797" y="225530"/>
              <a:ext cx="2441981" cy="858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45"/>
                </a:lnSpc>
                <a:spcBef>
                  <a:spcPct val="0"/>
                </a:spcBef>
              </a:pPr>
              <a:r>
                <a:rPr lang="en-US" sz="3889" b="1" spc="-77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MDI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52169" y="2766708"/>
            <a:ext cx="4256232" cy="1039163"/>
            <a:chOff x="0" y="0"/>
            <a:chExt cx="5674975" cy="1385551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5674975" cy="1385551"/>
              <a:chOff x="0" y="0"/>
              <a:chExt cx="22003187" cy="5372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003187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22003187" h="5372100">
                    <a:moveTo>
                      <a:pt x="2045251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0452517" y="5372100"/>
                    </a:lnTo>
                    <a:lnTo>
                      <a:pt x="22003187" y="2686050"/>
                    </a:lnTo>
                    <a:lnTo>
                      <a:pt x="20452517" y="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248821" y="225530"/>
              <a:ext cx="3177334" cy="858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45"/>
                </a:lnSpc>
                <a:spcBef>
                  <a:spcPct val="0"/>
                </a:spcBef>
              </a:pPr>
              <a:r>
                <a:rPr lang="en-US" sz="3889" b="1" spc="-77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Formulario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19009" y="8460121"/>
            <a:ext cx="2398900" cy="1596359"/>
          </a:xfrm>
          <a:custGeom>
            <a:avLst/>
            <a:gdLst/>
            <a:ahLst/>
            <a:cxnLst/>
            <a:rect l="l" t="t" r="r" b="b"/>
            <a:pathLst>
              <a:path w="2398900" h="1596359">
                <a:moveTo>
                  <a:pt x="0" y="0"/>
                </a:moveTo>
                <a:lnTo>
                  <a:pt x="2398900" y="0"/>
                </a:lnTo>
                <a:lnTo>
                  <a:pt x="2398900" y="1596358"/>
                </a:lnTo>
                <a:lnTo>
                  <a:pt x="0" y="1596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5670" y="284765"/>
            <a:ext cx="5381622" cy="4605053"/>
          </a:xfrm>
          <a:custGeom>
            <a:avLst/>
            <a:gdLst/>
            <a:ahLst/>
            <a:cxnLst/>
            <a:rect l="l" t="t" r="r" b="b"/>
            <a:pathLst>
              <a:path w="5381622" h="4605053">
                <a:moveTo>
                  <a:pt x="0" y="0"/>
                </a:moveTo>
                <a:lnTo>
                  <a:pt x="5381621" y="0"/>
                </a:lnTo>
                <a:lnTo>
                  <a:pt x="5381621" y="4605053"/>
                </a:lnTo>
                <a:lnTo>
                  <a:pt x="0" y="460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72204" y="284765"/>
            <a:ext cx="8837197" cy="5840987"/>
          </a:xfrm>
          <a:custGeom>
            <a:avLst/>
            <a:gdLst/>
            <a:ahLst/>
            <a:cxnLst/>
            <a:rect l="l" t="t" r="r" b="b"/>
            <a:pathLst>
              <a:path w="8837197" h="5840987">
                <a:moveTo>
                  <a:pt x="0" y="0"/>
                </a:moveTo>
                <a:lnTo>
                  <a:pt x="8837197" y="0"/>
                </a:lnTo>
                <a:lnTo>
                  <a:pt x="8837197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6366" y="5301175"/>
            <a:ext cx="4800230" cy="4331097"/>
          </a:xfrm>
          <a:custGeom>
            <a:avLst/>
            <a:gdLst/>
            <a:ahLst/>
            <a:cxnLst/>
            <a:rect l="l" t="t" r="r" b="b"/>
            <a:pathLst>
              <a:path w="4800230" h="4331097">
                <a:moveTo>
                  <a:pt x="0" y="0"/>
                </a:moveTo>
                <a:lnTo>
                  <a:pt x="4800229" y="0"/>
                </a:lnTo>
                <a:lnTo>
                  <a:pt x="4800229" y="4331097"/>
                </a:lnTo>
                <a:lnTo>
                  <a:pt x="0" y="4331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08505" y="2353090"/>
            <a:ext cx="7672204" cy="5880618"/>
          </a:xfrm>
          <a:custGeom>
            <a:avLst/>
            <a:gdLst/>
            <a:ahLst/>
            <a:cxnLst/>
            <a:rect l="l" t="t" r="r" b="b"/>
            <a:pathLst>
              <a:path w="7672204" h="5880618">
                <a:moveTo>
                  <a:pt x="0" y="0"/>
                </a:moveTo>
                <a:lnTo>
                  <a:pt x="7672204" y="0"/>
                </a:lnTo>
                <a:lnTo>
                  <a:pt x="7672204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56058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 dirty="0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Sprint 1 </a:t>
            </a:r>
            <a:r>
              <a:rPr lang="en-US" sz="7399" b="1" dirty="0" err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Representado</a:t>
            </a:r>
            <a:r>
              <a:rPr lang="en-US" sz="7399" b="1" dirty="0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en un árbol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904682"/>
            <a:ext cx="2299566" cy="1312977"/>
          </a:xfrm>
          <a:custGeom>
            <a:avLst/>
            <a:gdLst/>
            <a:ahLst/>
            <a:cxnLst/>
            <a:rect l="l" t="t" r="r" b="b"/>
            <a:pathLst>
              <a:path w="2299566" h="1312977">
                <a:moveTo>
                  <a:pt x="0" y="0"/>
                </a:moveTo>
                <a:lnTo>
                  <a:pt x="2299566" y="0"/>
                </a:lnTo>
                <a:lnTo>
                  <a:pt x="2299566" y="1312977"/>
                </a:lnTo>
                <a:lnTo>
                  <a:pt x="0" y="131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84546" y="311847"/>
            <a:ext cx="5455685" cy="1315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25"/>
              </a:lnSpc>
              <a:spcBef>
                <a:spcPct val="0"/>
              </a:spcBef>
            </a:pPr>
            <a:r>
              <a:rPr lang="en-US" sz="7699" dirty="0">
                <a:solidFill>
                  <a:srgbClr val="123D33"/>
                </a:solidFill>
                <a:latin typeface="Anaktoria"/>
                <a:ea typeface="Anaktoria"/>
                <a:cs typeface="Anaktoria"/>
                <a:sym typeface="Anaktoria"/>
              </a:rPr>
              <a:t>“Vida  Sana”</a:t>
            </a:r>
          </a:p>
        </p:txBody>
      </p:sp>
      <p:sp>
        <p:nvSpPr>
          <p:cNvPr id="4" name="Freeform 4"/>
          <p:cNvSpPr/>
          <p:nvPr/>
        </p:nvSpPr>
        <p:spPr>
          <a:xfrm>
            <a:off x="14859000" y="2939156"/>
            <a:ext cx="2871004" cy="2871004"/>
          </a:xfrm>
          <a:custGeom>
            <a:avLst/>
            <a:gdLst/>
            <a:ahLst/>
            <a:cxnLst/>
            <a:rect l="l" t="t" r="r" b="b"/>
            <a:pathLst>
              <a:path w="2871004" h="2871004">
                <a:moveTo>
                  <a:pt x="0" y="0"/>
                </a:moveTo>
                <a:lnTo>
                  <a:pt x="2871004" y="0"/>
                </a:lnTo>
                <a:lnTo>
                  <a:pt x="2871004" y="2871004"/>
                </a:lnTo>
                <a:lnTo>
                  <a:pt x="0" y="2871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82034" y="3976065"/>
            <a:ext cx="11121945" cy="79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8"/>
              </a:lnSpc>
            </a:pPr>
            <a:r>
              <a:rPr lang="en-US" sz="6154" spc="1630">
                <a:solidFill>
                  <a:srgbClr val="40404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GRACIAS POR SU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608807"/>
            <a:ext cx="15347730" cy="134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5"/>
              </a:lnSpc>
            </a:pPr>
            <a:r>
              <a:rPr lang="en-US" sz="10401" b="1" spc="4306">
                <a:solidFill>
                  <a:srgbClr val="404040"/>
                </a:solidFill>
                <a:latin typeface="Fira Sans Heavy"/>
                <a:ea typeface="Fira Sans Heavy"/>
                <a:cs typeface="Fira Sans Heavy"/>
                <a:sym typeface="Fira Sans Heavy"/>
              </a:rPr>
              <a:t>ATENCIÓN</a:t>
            </a:r>
          </a:p>
        </p:txBody>
      </p:sp>
      <p:sp>
        <p:nvSpPr>
          <p:cNvPr id="7" name="Freeform 7"/>
          <p:cNvSpPr/>
          <p:nvPr/>
        </p:nvSpPr>
        <p:spPr>
          <a:xfrm rot="-66795">
            <a:off x="167730" y="121836"/>
            <a:ext cx="5421470" cy="1813728"/>
          </a:xfrm>
          <a:custGeom>
            <a:avLst/>
            <a:gdLst/>
            <a:ahLst/>
            <a:cxnLst/>
            <a:rect l="l" t="t" r="r" b="b"/>
            <a:pathLst>
              <a:path w="5421470" h="1813728">
                <a:moveTo>
                  <a:pt x="0" y="0"/>
                </a:moveTo>
                <a:lnTo>
                  <a:pt x="5421471" y="0"/>
                </a:lnTo>
                <a:lnTo>
                  <a:pt x="5421471" y="1813728"/>
                </a:lnTo>
                <a:lnTo>
                  <a:pt x="0" y="1813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71708"/>
            <a:ext cx="18288000" cy="215292"/>
          </a:xfrm>
          <a:prstGeom prst="rect">
            <a:avLst/>
          </a:prstGeom>
          <a:solidFill>
            <a:srgbClr val="1836B2"/>
          </a:solidFill>
        </p:spPr>
      </p:sp>
      <p:sp>
        <p:nvSpPr>
          <p:cNvPr id="3" name="TextBox 3"/>
          <p:cNvSpPr txBox="1"/>
          <p:nvPr/>
        </p:nvSpPr>
        <p:spPr>
          <a:xfrm>
            <a:off x="-442653" y="1644687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Descripción de la problematica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651" y="4323755"/>
            <a:ext cx="15335715" cy="427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En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el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presente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caso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de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estudio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se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aborda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la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problemática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en la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farmacia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de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Juigalpa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“Vida Sana”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dedicada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a la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comercialización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y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distribución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de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medicamentos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y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productos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de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cuidado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personal,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esta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empresa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lleva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la gestion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manuel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lo que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nos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suele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confundir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y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quitarnos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mucho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tiempo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. La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propusta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al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problema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es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el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desarrollo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de un sistema de escritorio para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optimizar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el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tiempo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y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llevar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una gestion mas </a:t>
            </a:r>
            <a:r>
              <a:rPr lang="en-US" sz="3499" b="1" dirty="0" err="1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detallada</a:t>
            </a:r>
            <a:r>
              <a:rPr lang="en-US" sz="3499" b="1" dirty="0">
                <a:solidFill>
                  <a:srgbClr val="00000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. 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endParaRPr lang="en-US" sz="3499" b="1" dirty="0">
              <a:solidFill>
                <a:srgbClr val="000000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2069218">
            <a:off x="12790738" y="771809"/>
            <a:ext cx="8541256" cy="513781"/>
            <a:chOff x="0" y="0"/>
            <a:chExt cx="2134330" cy="128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4330" cy="128386"/>
            </a:xfrm>
            <a:custGeom>
              <a:avLst/>
              <a:gdLst/>
              <a:ahLst/>
              <a:cxnLst/>
              <a:rect l="l" t="t" r="r" b="b"/>
              <a:pathLst>
                <a:path w="2134330" h="128386">
                  <a:moveTo>
                    <a:pt x="0" y="0"/>
                  </a:moveTo>
                  <a:lnTo>
                    <a:pt x="2134330" y="0"/>
                  </a:lnTo>
                  <a:lnTo>
                    <a:pt x="2134330" y="128386"/>
                  </a:lnTo>
                  <a:lnTo>
                    <a:pt x="0" y="128386"/>
                  </a:lnTo>
                  <a:close/>
                </a:path>
              </a:pathLst>
            </a:custGeom>
            <a:solidFill>
              <a:srgbClr val="D2F4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4330" cy="166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6894" y="0"/>
            <a:ext cx="4116124" cy="1377031"/>
          </a:xfrm>
          <a:custGeom>
            <a:avLst/>
            <a:gdLst/>
            <a:ahLst/>
            <a:cxnLst/>
            <a:rect l="l" t="t" r="r" b="b"/>
            <a:pathLst>
              <a:path w="4116124" h="1377031">
                <a:moveTo>
                  <a:pt x="0" y="0"/>
                </a:moveTo>
                <a:lnTo>
                  <a:pt x="4116124" y="0"/>
                </a:lnTo>
                <a:lnTo>
                  <a:pt x="4116124" y="1377031"/>
                </a:lnTo>
                <a:lnTo>
                  <a:pt x="0" y="1377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50181" y="6142002"/>
            <a:ext cx="3116298" cy="3116298"/>
          </a:xfrm>
          <a:custGeom>
            <a:avLst/>
            <a:gdLst/>
            <a:ahLst/>
            <a:cxnLst/>
            <a:rect l="l" t="t" r="r" b="b"/>
            <a:pathLst>
              <a:path w="3116298" h="3116298">
                <a:moveTo>
                  <a:pt x="0" y="0"/>
                </a:moveTo>
                <a:lnTo>
                  <a:pt x="3116298" y="0"/>
                </a:lnTo>
                <a:lnTo>
                  <a:pt x="3116298" y="3116298"/>
                </a:lnTo>
                <a:lnTo>
                  <a:pt x="0" y="311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85412" y="2496897"/>
            <a:ext cx="4327061" cy="7290209"/>
          </a:xfrm>
          <a:custGeom>
            <a:avLst/>
            <a:gdLst/>
            <a:ahLst/>
            <a:cxnLst/>
            <a:rect l="l" t="t" r="r" b="b"/>
            <a:pathLst>
              <a:path w="4327061" h="7290209">
                <a:moveTo>
                  <a:pt x="0" y="0"/>
                </a:moveTo>
                <a:lnTo>
                  <a:pt x="4327061" y="0"/>
                </a:lnTo>
                <a:lnTo>
                  <a:pt x="4327061" y="7290209"/>
                </a:lnTo>
                <a:lnTo>
                  <a:pt x="0" y="7290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031688" y="1632737"/>
            <a:ext cx="377664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5" lvl="1" indent="-280673" algn="ctr">
              <a:lnSpc>
                <a:spcPts val="3120"/>
              </a:lnSpc>
              <a:buFont typeface="Arial"/>
              <a:buChar char="•"/>
            </a:pPr>
            <a:r>
              <a:rPr lang="en-US" sz="2600" b="1" spc="78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Hitos individuales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442653" y="763418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Mapeo del Software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98812"/>
            <a:ext cx="4722030" cy="759911"/>
            <a:chOff x="0" y="0"/>
            <a:chExt cx="6296041" cy="1013215"/>
          </a:xfrm>
        </p:grpSpPr>
        <p:sp>
          <p:nvSpPr>
            <p:cNvPr id="3" name="TextBox 3"/>
            <p:cNvSpPr txBox="1"/>
            <p:nvPr/>
          </p:nvSpPr>
          <p:spPr>
            <a:xfrm>
              <a:off x="2304840" y="62106"/>
              <a:ext cx="3991200" cy="531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774559" cy="1013215"/>
            </a:xfrm>
            <a:custGeom>
              <a:avLst/>
              <a:gdLst/>
              <a:ahLst/>
              <a:cxnLst/>
              <a:rect l="l" t="t" r="r" b="b"/>
              <a:pathLst>
                <a:path w="1774559" h="1013215">
                  <a:moveTo>
                    <a:pt x="0" y="0"/>
                  </a:moveTo>
                  <a:lnTo>
                    <a:pt x="1774559" y="0"/>
                  </a:lnTo>
                  <a:lnTo>
                    <a:pt x="1774559" y="1013215"/>
                  </a:lnTo>
                  <a:lnTo>
                    <a:pt x="0" y="1013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51576"/>
              </a:stretch>
            </a:blipFill>
          </p:spPr>
        </p:sp>
      </p:grpSp>
      <p:graphicFrame>
        <p:nvGraphicFramePr>
          <p:cNvPr id="5" name="Object 5"/>
          <p:cNvGraphicFramePr/>
          <p:nvPr/>
        </p:nvGraphicFramePr>
        <p:xfrm>
          <a:off x="4219567" y="2762898"/>
          <a:ext cx="9758362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5" imgW="11696700" imgH="7607300" progId="Excel.Sheet.12">
                  <p:embed/>
                </p:oleObj>
              </mc:Choice>
              <mc:Fallback>
                <p:oleObj name="Worksheet" r:id="rId5" imgW="11696700" imgH="7607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9567" y="2762898"/>
                        <a:ext cx="9758362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-442653" y="763418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Planificación Scrum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5400000">
            <a:off x="-4770703" y="4770703"/>
            <a:ext cx="10287000" cy="745595"/>
          </a:xfrm>
          <a:prstGeom prst="rect">
            <a:avLst/>
          </a:prstGeom>
          <a:solidFill>
            <a:srgbClr val="D2F4EB"/>
          </a:solidFill>
        </p:spPr>
      </p:sp>
      <p:sp>
        <p:nvSpPr>
          <p:cNvPr id="5" name="Freeform 5"/>
          <p:cNvSpPr/>
          <p:nvPr/>
        </p:nvSpPr>
        <p:spPr>
          <a:xfrm>
            <a:off x="14025363" y="1121216"/>
            <a:ext cx="754246" cy="696649"/>
          </a:xfrm>
          <a:custGeom>
            <a:avLst/>
            <a:gdLst/>
            <a:ahLst/>
            <a:cxnLst/>
            <a:rect l="l" t="t" r="r" b="b"/>
            <a:pathLst>
              <a:path w="754246" h="696649">
                <a:moveTo>
                  <a:pt x="0" y="0"/>
                </a:moveTo>
                <a:lnTo>
                  <a:pt x="754246" y="0"/>
                </a:lnTo>
                <a:lnTo>
                  <a:pt x="754246" y="696649"/>
                </a:lnTo>
                <a:lnTo>
                  <a:pt x="0" y="696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0" y="10064036"/>
            <a:ext cx="18288000" cy="609414"/>
          </a:xfrm>
          <a:prstGeom prst="rect">
            <a:avLst/>
          </a:prstGeom>
          <a:solidFill>
            <a:srgbClr val="1836B2"/>
          </a:solidFill>
        </p:spPr>
      </p:sp>
      <p:sp>
        <p:nvSpPr>
          <p:cNvPr id="7" name="TextBox 7"/>
          <p:cNvSpPr txBox="1"/>
          <p:nvPr/>
        </p:nvSpPr>
        <p:spPr>
          <a:xfrm>
            <a:off x="-442653" y="763418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Historias de Usuario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15318253" y="1560047"/>
            <a:ext cx="4116124" cy="1377031"/>
          </a:xfrm>
          <a:custGeom>
            <a:avLst/>
            <a:gdLst/>
            <a:ahLst/>
            <a:cxnLst/>
            <a:rect l="l" t="t" r="r" b="b"/>
            <a:pathLst>
              <a:path w="4116124" h="1377031">
                <a:moveTo>
                  <a:pt x="0" y="0"/>
                </a:moveTo>
                <a:lnTo>
                  <a:pt x="4116125" y="0"/>
                </a:lnTo>
                <a:lnTo>
                  <a:pt x="4116125" y="1377030"/>
                </a:lnTo>
                <a:lnTo>
                  <a:pt x="0" y="1377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9" name="Object 9"/>
          <p:cNvGraphicFramePr/>
          <p:nvPr/>
        </p:nvGraphicFramePr>
        <p:xfrm>
          <a:off x="3063209" y="2683705"/>
          <a:ext cx="11015662" cy="522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7" imgW="13220700" imgH="7429500" progId="Excel.Sheet.12">
                  <p:embed/>
                </p:oleObj>
              </mc:Choice>
              <mc:Fallback>
                <p:oleObj name="Worksheet" r:id="rId7" imgW="13220700" imgH="7429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63209" y="2683705"/>
                        <a:ext cx="11015662" cy="522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9527089"/>
            <a:ext cx="1330919" cy="759911"/>
          </a:xfrm>
          <a:custGeom>
            <a:avLst/>
            <a:gdLst/>
            <a:ahLst/>
            <a:cxnLst/>
            <a:rect l="l" t="t" r="r" b="b"/>
            <a:pathLst>
              <a:path w="1330919" h="759911">
                <a:moveTo>
                  <a:pt x="0" y="0"/>
                </a:moveTo>
                <a:lnTo>
                  <a:pt x="1330919" y="0"/>
                </a:lnTo>
                <a:lnTo>
                  <a:pt x="1330919" y="759911"/>
                </a:lnTo>
                <a:lnTo>
                  <a:pt x="0" y="75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157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055" y="33912"/>
            <a:ext cx="629405" cy="769273"/>
          </a:xfrm>
          <a:custGeom>
            <a:avLst/>
            <a:gdLst/>
            <a:ahLst/>
            <a:cxnLst/>
            <a:rect l="l" t="t" r="r" b="b"/>
            <a:pathLst>
              <a:path w="629405" h="769273">
                <a:moveTo>
                  <a:pt x="0" y="0"/>
                </a:moveTo>
                <a:lnTo>
                  <a:pt x="629405" y="0"/>
                </a:lnTo>
                <a:lnTo>
                  <a:pt x="629405" y="769273"/>
                </a:lnTo>
                <a:lnTo>
                  <a:pt x="0" y="7692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Object 7"/>
          <p:cNvGraphicFramePr/>
          <p:nvPr/>
        </p:nvGraphicFramePr>
        <p:xfrm>
          <a:off x="3048209" y="1347236"/>
          <a:ext cx="10001250" cy="637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7" imgW="12001500" imgH="8369300" progId="Excel.Sheet.12">
                  <p:embed/>
                </p:oleObj>
              </mc:Choice>
              <mc:Fallback>
                <p:oleObj name="Worksheet" r:id="rId7" imgW="12001500" imgH="8369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209" y="1347236"/>
                        <a:ext cx="10001250" cy="637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662497" y="436988"/>
            <a:ext cx="732406" cy="665824"/>
          </a:xfrm>
          <a:custGeom>
            <a:avLst/>
            <a:gdLst/>
            <a:ahLst/>
            <a:cxnLst/>
            <a:rect l="l" t="t" r="r" b="b"/>
            <a:pathLst>
              <a:path w="732406" h="665824">
                <a:moveTo>
                  <a:pt x="0" y="0"/>
                </a:moveTo>
                <a:lnTo>
                  <a:pt x="732406" y="0"/>
                </a:lnTo>
                <a:lnTo>
                  <a:pt x="732406" y="665824"/>
                </a:lnTo>
                <a:lnTo>
                  <a:pt x="0" y="66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Object 5"/>
          <p:cNvGraphicFramePr/>
          <p:nvPr/>
        </p:nvGraphicFramePr>
        <p:xfrm>
          <a:off x="10096205" y="436988"/>
          <a:ext cx="6505575" cy="2266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5" imgW="11036300" imgH="27203400" progId="Excel.Sheet.12">
                  <p:embed/>
                </p:oleObj>
              </mc:Choice>
              <mc:Fallback>
                <p:oleObj name="Worksheet" r:id="rId5" imgW="11036300" imgH="27203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96205" y="436988"/>
                        <a:ext cx="6505575" cy="2266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-3321517" y="63779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Sprint Backlog 1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-29628" y="7435343"/>
            <a:ext cx="2849062" cy="2854252"/>
          </a:xfrm>
          <a:custGeom>
            <a:avLst/>
            <a:gdLst/>
            <a:ahLst/>
            <a:cxnLst/>
            <a:rect l="l" t="t" r="r" b="b"/>
            <a:pathLst>
              <a:path w="2849062" h="2854252">
                <a:moveTo>
                  <a:pt x="0" y="0"/>
                </a:moveTo>
                <a:lnTo>
                  <a:pt x="2849062" y="0"/>
                </a:lnTo>
                <a:lnTo>
                  <a:pt x="2849062" y="2854252"/>
                </a:lnTo>
                <a:lnTo>
                  <a:pt x="0" y="28542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799412">
            <a:off x="633200" y="8180891"/>
            <a:ext cx="3048633" cy="1152938"/>
          </a:xfrm>
          <a:custGeom>
            <a:avLst/>
            <a:gdLst/>
            <a:ahLst/>
            <a:cxnLst/>
            <a:rect l="l" t="t" r="r" b="b"/>
            <a:pathLst>
              <a:path w="3048633" h="1152938">
                <a:moveTo>
                  <a:pt x="0" y="0"/>
                </a:moveTo>
                <a:lnTo>
                  <a:pt x="3048633" y="0"/>
                </a:lnTo>
                <a:lnTo>
                  <a:pt x="3048633" y="1152937"/>
                </a:lnTo>
                <a:lnTo>
                  <a:pt x="0" y="11529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3306" y="3298122"/>
            <a:ext cx="3888421" cy="2848979"/>
          </a:xfrm>
          <a:custGeom>
            <a:avLst/>
            <a:gdLst/>
            <a:ahLst/>
            <a:cxnLst/>
            <a:rect l="l" t="t" r="r" b="b"/>
            <a:pathLst>
              <a:path w="3888421" h="2848979">
                <a:moveTo>
                  <a:pt x="0" y="0"/>
                </a:moveTo>
                <a:lnTo>
                  <a:pt x="3888421" y="0"/>
                </a:lnTo>
                <a:lnTo>
                  <a:pt x="3888421" y="2848978"/>
                </a:lnTo>
                <a:lnTo>
                  <a:pt x="0" y="2848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646" r="-19689" b="-628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028700" y="645196"/>
            <a:ext cx="14891038" cy="1259534"/>
          </a:xfrm>
          <a:prstGeom prst="rect">
            <a:avLst/>
          </a:prstGeom>
          <a:solidFill>
            <a:srgbClr val="D2F4EB"/>
          </a:solidFill>
        </p:spPr>
      </p:sp>
      <p:sp>
        <p:nvSpPr>
          <p:cNvPr id="3" name="Freeform 3"/>
          <p:cNvSpPr/>
          <p:nvPr/>
        </p:nvSpPr>
        <p:spPr>
          <a:xfrm>
            <a:off x="3926513" y="4512212"/>
            <a:ext cx="10434974" cy="5624067"/>
          </a:xfrm>
          <a:custGeom>
            <a:avLst/>
            <a:gdLst/>
            <a:ahLst/>
            <a:cxnLst/>
            <a:rect l="l" t="t" r="r" b="b"/>
            <a:pathLst>
              <a:path w="10434974" h="5624067">
                <a:moveTo>
                  <a:pt x="0" y="0"/>
                </a:moveTo>
                <a:lnTo>
                  <a:pt x="10434974" y="0"/>
                </a:lnTo>
                <a:lnTo>
                  <a:pt x="10434974" y="5624067"/>
                </a:lnTo>
                <a:lnTo>
                  <a:pt x="0" y="5624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4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028700" y="502321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Borndown Chart del Sprint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7777" y="2077623"/>
            <a:ext cx="1474196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La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figura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 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muestra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el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contraste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de la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pendiente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de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trabajo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ideal versus la real. Como se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observa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al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inicio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del sprint 1 se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contabilizan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16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tareas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por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realizar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y se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lograron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culminar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en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el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tiempo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establecido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,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nos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indica que en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el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siguiente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sprint lo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podemos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calcular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de la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misma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manera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asignando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la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misma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cantidad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de </a:t>
            </a:r>
            <a:r>
              <a:rPr lang="en-US" sz="2400" b="1" dirty="0" err="1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tareas</a:t>
            </a:r>
            <a:r>
              <a:rPr lang="en-US" sz="2400" b="1" dirty="0">
                <a:solidFill>
                  <a:srgbClr val="40404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2400" b="1" dirty="0">
              <a:solidFill>
                <a:srgbClr val="404040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</p:txBody>
      </p:sp>
      <p:sp>
        <p:nvSpPr>
          <p:cNvPr id="6" name="Freeform 6"/>
          <p:cNvSpPr/>
          <p:nvPr/>
        </p:nvSpPr>
        <p:spPr>
          <a:xfrm rot="-10800000">
            <a:off x="15525420" y="7743276"/>
            <a:ext cx="2849062" cy="2854252"/>
          </a:xfrm>
          <a:custGeom>
            <a:avLst/>
            <a:gdLst/>
            <a:ahLst/>
            <a:cxnLst/>
            <a:rect l="l" t="t" r="r" b="b"/>
            <a:pathLst>
              <a:path w="2849062" h="2854252">
                <a:moveTo>
                  <a:pt x="0" y="0"/>
                </a:moveTo>
                <a:lnTo>
                  <a:pt x="2849063" y="0"/>
                </a:lnTo>
                <a:lnTo>
                  <a:pt x="2849063" y="2854251"/>
                </a:lnTo>
                <a:lnTo>
                  <a:pt x="0" y="2854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83556" y="12008004"/>
            <a:ext cx="5659543" cy="309228"/>
          </a:xfrm>
          <a:prstGeom prst="line">
            <a:avLst/>
          </a:prstGeom>
          <a:ln w="381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10071708"/>
            <a:ext cx="18288000" cy="215292"/>
          </a:xfrm>
          <a:prstGeom prst="rect">
            <a:avLst/>
          </a:prstGeom>
          <a:solidFill>
            <a:srgbClr val="1836B2"/>
          </a:solidFill>
        </p:spPr>
      </p:sp>
      <p:sp>
        <p:nvSpPr>
          <p:cNvPr id="4" name="AutoShape 4"/>
          <p:cNvSpPr/>
          <p:nvPr/>
        </p:nvSpPr>
        <p:spPr>
          <a:xfrm rot="-10800000">
            <a:off x="1548819" y="149899"/>
            <a:ext cx="14891038" cy="1126494"/>
          </a:xfrm>
          <a:prstGeom prst="rect">
            <a:avLst/>
          </a:prstGeom>
          <a:solidFill>
            <a:srgbClr val="D2F4EB"/>
          </a:solidFill>
        </p:spPr>
      </p:sp>
      <p:grpSp>
        <p:nvGrpSpPr>
          <p:cNvPr id="5" name="Group 5"/>
          <p:cNvGrpSpPr/>
          <p:nvPr/>
        </p:nvGrpSpPr>
        <p:grpSpPr>
          <a:xfrm>
            <a:off x="1912375" y="3115713"/>
            <a:ext cx="3271182" cy="1039163"/>
            <a:chOff x="0" y="0"/>
            <a:chExt cx="4361576" cy="1385551"/>
          </a:xfrm>
        </p:grpSpPr>
        <p:grpSp>
          <p:nvGrpSpPr>
            <p:cNvPr id="6" name="Group 6"/>
            <p:cNvGrpSpPr/>
            <p:nvPr/>
          </p:nvGrpSpPr>
          <p:grpSpPr>
            <a:xfrm rot="-10800000">
              <a:off x="0" y="0"/>
              <a:ext cx="4361576" cy="1385551"/>
              <a:chOff x="0" y="0"/>
              <a:chExt cx="16910833" cy="53721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91083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6910833" h="5372100">
                    <a:moveTo>
                      <a:pt x="15360163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5360163" y="5372100"/>
                    </a:lnTo>
                    <a:lnTo>
                      <a:pt x="16910833" y="2686050"/>
                    </a:lnTo>
                    <a:lnTo>
                      <a:pt x="15360163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959797" y="225530"/>
              <a:ext cx="2441981" cy="858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45"/>
                </a:lnSpc>
                <a:spcBef>
                  <a:spcPct val="0"/>
                </a:spcBef>
              </a:pPr>
              <a:r>
                <a:rPr lang="en-US" sz="3889" b="1" spc="-77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Figura 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91536" y="2886108"/>
            <a:ext cx="3271182" cy="1039163"/>
            <a:chOff x="0" y="0"/>
            <a:chExt cx="4361576" cy="1385551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4361576" cy="1385551"/>
              <a:chOff x="0" y="0"/>
              <a:chExt cx="16910833" cy="53721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91083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16910833" h="5372100">
                    <a:moveTo>
                      <a:pt x="15360163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15360163" y="5372100"/>
                    </a:lnTo>
                    <a:lnTo>
                      <a:pt x="16910833" y="2686050"/>
                    </a:lnTo>
                    <a:lnTo>
                      <a:pt x="15360163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959797" y="225530"/>
              <a:ext cx="2441981" cy="858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45"/>
                </a:lnSpc>
                <a:spcBef>
                  <a:spcPct val="0"/>
                </a:spcBef>
              </a:pPr>
              <a:r>
                <a:rPr lang="en-US" sz="3889" b="1" spc="-77">
                  <a:solidFill>
                    <a:srgbClr val="FFFFF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Figura 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4582175"/>
            <a:ext cx="5881557" cy="5092134"/>
          </a:xfrm>
          <a:custGeom>
            <a:avLst/>
            <a:gdLst/>
            <a:ahLst/>
            <a:cxnLst/>
            <a:rect l="l" t="t" r="r" b="b"/>
            <a:pathLst>
              <a:path w="5881557" h="5092134">
                <a:moveTo>
                  <a:pt x="0" y="0"/>
                </a:moveTo>
                <a:lnTo>
                  <a:pt x="5881557" y="0"/>
                </a:lnTo>
                <a:lnTo>
                  <a:pt x="5881557" y="5092135"/>
                </a:lnTo>
                <a:lnTo>
                  <a:pt x="0" y="509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88847" y="4325322"/>
            <a:ext cx="6251010" cy="5348988"/>
          </a:xfrm>
          <a:custGeom>
            <a:avLst/>
            <a:gdLst/>
            <a:ahLst/>
            <a:cxnLst/>
            <a:rect l="l" t="t" r="r" b="b"/>
            <a:pathLst>
              <a:path w="6251010" h="5348988">
                <a:moveTo>
                  <a:pt x="0" y="0"/>
                </a:moveTo>
                <a:lnTo>
                  <a:pt x="6251010" y="0"/>
                </a:lnTo>
                <a:lnTo>
                  <a:pt x="6251010" y="5348988"/>
                </a:lnTo>
                <a:lnTo>
                  <a:pt x="0" y="5348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506937" y="7024"/>
            <a:ext cx="18288000" cy="126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z="7399" b="1">
                <a:solidFill>
                  <a:srgbClr val="404040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Resultados del Sprint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1850" y="1697815"/>
            <a:ext cx="1173527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spc="-6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 las </a:t>
            </a:r>
            <a:r>
              <a:rPr lang="en-US" sz="3000" spc="-60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figuras</a:t>
            </a:r>
            <a:r>
              <a:rPr lang="en-US" sz="3000" spc="-6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se </a:t>
            </a:r>
            <a:r>
              <a:rPr lang="en-US" sz="3000" spc="-60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puede</a:t>
            </a:r>
            <a:r>
              <a:rPr lang="en-US" sz="3000" spc="-6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observar</a:t>
            </a:r>
            <a:r>
              <a:rPr lang="en-US" sz="3000" spc="-6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los </a:t>
            </a:r>
            <a:r>
              <a:rPr lang="en-US" sz="3000" spc="-60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resultados</a:t>
            </a:r>
            <a:r>
              <a:rPr lang="en-US" sz="3000" spc="-6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3000" spc="-60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esperados</a:t>
            </a:r>
            <a:r>
              <a:rPr lang="en-US" sz="3000" spc="-6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y la </a:t>
            </a:r>
            <a:r>
              <a:rPr lang="en-US" sz="3000" spc="-60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funcionalidad</a:t>
            </a:r>
            <a:r>
              <a:rPr lang="en-US" sz="3000" spc="-6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de </a:t>
            </a:r>
            <a:r>
              <a:rPr lang="en-US" sz="3000" spc="-60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cada</a:t>
            </a:r>
            <a:r>
              <a:rPr lang="en-US" sz="3000" spc="-6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uno de los </a:t>
            </a:r>
            <a:r>
              <a:rPr lang="en-US" sz="3000" spc="-60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módulos</a:t>
            </a:r>
            <a:r>
              <a:rPr lang="en-US" sz="3000" spc="-6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279</Words>
  <Application>Microsoft Office PowerPoint</Application>
  <PresentationFormat>Personalizado</PresentationFormat>
  <Paragraphs>36</Paragraphs>
  <Slides>14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9" baseType="lpstr">
      <vt:lpstr>Fira Sans Light</vt:lpstr>
      <vt:lpstr>Fira Sans Semi-Bold</vt:lpstr>
      <vt:lpstr>Fira Sans</vt:lpstr>
      <vt:lpstr>Fira Sans Heavy</vt:lpstr>
      <vt:lpstr>29LT Riwaya Informal</vt:lpstr>
      <vt:lpstr>Open Sauce Italics</vt:lpstr>
      <vt:lpstr>Fira Sans Bold</vt:lpstr>
      <vt:lpstr>Open Sauce</vt:lpstr>
      <vt:lpstr>Anaktoria</vt:lpstr>
      <vt:lpstr>Fira Sans Medium</vt:lpstr>
      <vt:lpstr>Calibri</vt:lpstr>
      <vt:lpstr>Open Sans Bold Italics</vt:lpstr>
      <vt:lpstr>Arial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Azul y Púrpura Casual Corporativo Celebración Manual Empresa Presentación</dc:title>
  <dc:creator>LAPTOP NEW</dc:creator>
  <cp:lastModifiedBy>LAPTOP NEW</cp:lastModifiedBy>
  <cp:revision>2</cp:revision>
  <dcterms:created xsi:type="dcterms:W3CDTF">2006-08-16T00:00:00Z</dcterms:created>
  <dcterms:modified xsi:type="dcterms:W3CDTF">2025-11-19T01:16:59Z</dcterms:modified>
  <dc:identifier>DAG5FT9K2L4</dc:identifier>
</cp:coreProperties>
</file>